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64" r:id="rId5"/>
    <p:sldId id="259" r:id="rId6"/>
    <p:sldId id="260" r:id="rId7"/>
    <p:sldId id="258" r:id="rId8"/>
    <p:sldId id="261" r:id="rId9"/>
    <p:sldId id="263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5B64C-9E7F-46A5-9DFC-FE851BB77237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254E1-ACB8-4380-8170-64EEA9E7F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6632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Религии народов России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(анализ рисунка 201 на странице 265)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2" y="1196752"/>
          <a:ext cx="8280919" cy="535588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20080"/>
                <a:gridCol w="3322562"/>
                <a:gridCol w="4238277"/>
              </a:tblGrid>
              <a:tr h="88401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Comic Sans MS" pitchFamily="66" charset="0"/>
                        </a:rPr>
                        <a:t>№</a:t>
                      </a:r>
                      <a:endParaRPr lang="ru-RU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omic Sans MS" pitchFamily="66" charset="0"/>
                        </a:rPr>
                        <a:t>Название религии</a:t>
                      </a:r>
                      <a:endParaRPr lang="ru-RU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mic Sans MS" pitchFamily="66" charset="0"/>
                        </a:rPr>
                        <a:t>Название народов, исповедующих эту религию</a:t>
                      </a:r>
                      <a:endParaRPr lang="ru-RU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2006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Comic Sans MS" pitchFamily="66" charset="0"/>
                        </a:rPr>
                        <a:t>1.</a:t>
                      </a:r>
                      <a:endParaRPr lang="ru-RU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omic Sans MS" pitchFamily="66" charset="0"/>
                        </a:rPr>
                        <a:t>Православие</a:t>
                      </a:r>
                      <a:endParaRPr lang="ru-RU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omic Sans MS" pitchFamily="66" charset="0"/>
                        </a:rPr>
                        <a:t>Русские, белорусы, украинцы, чуваши, осетины</a:t>
                      </a:r>
                      <a:endParaRPr lang="ru-RU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2006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Comic Sans MS" pitchFamily="66" charset="0"/>
                        </a:rPr>
                        <a:t>2.</a:t>
                      </a:r>
                      <a:endParaRPr lang="ru-RU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omic Sans MS" pitchFamily="66" charset="0"/>
                        </a:rPr>
                        <a:t>Ислам (мусульманство)</a:t>
                      </a:r>
                      <a:endParaRPr lang="ru-RU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omic Sans MS" pitchFamily="66" charset="0"/>
                        </a:rPr>
                        <a:t>Татары, башкиры, чеченцы, даргинцы,</a:t>
                      </a:r>
                      <a:r>
                        <a:rPr lang="ru-RU" sz="1800" baseline="0" dirty="0" smtClean="0">
                          <a:latin typeface="Comic Sans MS" pitchFamily="66" charset="0"/>
                        </a:rPr>
                        <a:t> лезгины, ингуши</a:t>
                      </a:r>
                      <a:endParaRPr lang="ru-RU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2006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Comic Sans MS" pitchFamily="66" charset="0"/>
                        </a:rPr>
                        <a:t>3.</a:t>
                      </a:r>
                      <a:endParaRPr lang="ru-RU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omic Sans MS" pitchFamily="66" charset="0"/>
                        </a:rPr>
                        <a:t>Буддизм</a:t>
                      </a:r>
                      <a:endParaRPr lang="ru-RU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omic Sans MS" pitchFamily="66" charset="0"/>
                        </a:rPr>
                        <a:t>Буряты, калмыки, тувинцы</a:t>
                      </a:r>
                      <a:endParaRPr lang="ru-RU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2006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Comic Sans MS" pitchFamily="66" charset="0"/>
                        </a:rPr>
                        <a:t>4.</a:t>
                      </a:r>
                      <a:endParaRPr lang="ru-RU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omic Sans MS" pitchFamily="66" charset="0"/>
                        </a:rPr>
                        <a:t>Шаманизм</a:t>
                      </a:r>
                      <a:r>
                        <a:rPr lang="ru-RU" sz="2000" baseline="0" dirty="0" smtClean="0">
                          <a:latin typeface="Comic Sans MS" pitchFamily="66" charset="0"/>
                        </a:rPr>
                        <a:t> (традиционные верования)</a:t>
                      </a:r>
                      <a:endParaRPr lang="ru-RU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omic Sans MS" pitchFamily="66" charset="0"/>
                        </a:rPr>
                        <a:t>Чукчи, эскимосы, коряки, ненцы, ханты</a:t>
                      </a:r>
                      <a:endParaRPr lang="ru-RU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2006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Comic Sans MS" pitchFamily="66" charset="0"/>
                        </a:rPr>
                        <a:t>5.</a:t>
                      </a:r>
                      <a:endParaRPr lang="ru-RU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omic Sans MS" pitchFamily="66" charset="0"/>
                        </a:rPr>
                        <a:t>Территории со смешанным религиозным составом</a:t>
                      </a:r>
                      <a:endParaRPr lang="ru-RU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omic Sans MS" pitchFamily="66" charset="0"/>
                        </a:rPr>
                        <a:t>Ханты – Мансийский</a:t>
                      </a:r>
                      <a:r>
                        <a:rPr lang="ru-RU" sz="1800" baseline="0" dirty="0" smtClean="0">
                          <a:latin typeface="Comic Sans MS" pitchFamily="66" charset="0"/>
                        </a:rPr>
                        <a:t> АО</a:t>
                      </a:r>
                    </a:p>
                    <a:p>
                      <a:r>
                        <a:rPr lang="ru-RU" sz="1800" baseline="0" dirty="0" smtClean="0">
                          <a:latin typeface="Comic Sans MS" pitchFamily="66" charset="0"/>
                        </a:rPr>
                        <a:t>Север Красноярского края</a:t>
                      </a:r>
                      <a:endParaRPr lang="ru-RU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692696"/>
            <a:ext cx="727280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Термины к зачёту: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Comic Sans MS" pitchFamily="66" charset="0"/>
              </a:rPr>
              <a:t>Иудаизм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Comic Sans MS" pitchFamily="66" charset="0"/>
              </a:rPr>
              <a:t>Дацан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Comic Sans MS" pitchFamily="66" charset="0"/>
              </a:rPr>
              <a:t>Лама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Comic Sans MS" pitchFamily="66" charset="0"/>
              </a:rPr>
              <a:t>Минарет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Comic Sans MS" pitchFamily="66" charset="0"/>
              </a:rPr>
              <a:t>Мекка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Comic Sans MS" pitchFamily="66" charset="0"/>
              </a:rPr>
              <a:t>Лавра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Comic Sans MS" pitchFamily="66" charset="0"/>
              </a:rPr>
              <a:t>Монастырь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Comic Sans MS" pitchFamily="66" charset="0"/>
              </a:rPr>
              <a:t>Миссионерство</a:t>
            </a:r>
          </a:p>
          <a:p>
            <a:pPr>
              <a:buFont typeface="Arial" pitchFamily="34" charset="0"/>
              <a:buChar char="•"/>
            </a:pPr>
            <a:endParaRPr lang="ru-RU" sz="3600" b="1" dirty="0" smtClean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6056" y="2708920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mic Sans MS" pitchFamily="66" charset="0"/>
              </a:rPr>
              <a:t>Учебник стр.264 -269</a:t>
            </a:r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51520" y="257270"/>
            <a:ext cx="8712968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cs typeface="Times New Roman" pitchFamily="18" charset="0"/>
              </a:rPr>
              <a:t>Конституция РФ, Статья 28</a:t>
            </a:r>
          </a:p>
          <a:p>
            <a:pPr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itchFamily="66" charset="0"/>
              <a:cs typeface="Times New Roman" pitchFamily="18" charset="0"/>
            </a:endParaRPr>
          </a:p>
          <a:p>
            <a:pPr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Times New Roman" pitchFamily="18" charset="0"/>
              </a:rPr>
              <a:t>Каждому гарантируется свобода совести, свобода вероисповедания, включая право исповедовать </a:t>
            </a:r>
            <a:r>
              <a:rPr lang="ru-RU" sz="2800" b="1" dirty="0" smtClean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Times New Roman" pitchFamily="18" charset="0"/>
              </a:rPr>
              <a:t>ндивидуально или совместно с другими любую религию или не исповедовать никакой, свободно выбирать, иметь и распространять религиозные и иные убеждения и действовать в соответствии с ними.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0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Comic Sans MS" pitchFamily="66" charset="0"/>
              </a:rPr>
              <a:t>Религия в </a:t>
            </a:r>
            <a:r>
              <a:rPr lang="ru-RU" sz="3600" b="1" dirty="0" smtClean="0">
                <a:latin typeface="Comic Sans MS" pitchFamily="66" charset="0"/>
              </a:rPr>
              <a:t>России  (2012)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НЕТ ОФИЦИАЛЬНЫХ ДАННЫХ, </a:t>
            </a:r>
            <a:r>
              <a:rPr lang="ru-RU" sz="2800" b="1" dirty="0" smtClean="0">
                <a:latin typeface="Comic Sans MS" pitchFamily="66" charset="0"/>
              </a:rPr>
              <a:t>т.к. по Конституции РФ - светское государство.</a:t>
            </a:r>
          </a:p>
          <a:p>
            <a:endParaRPr lang="ru-RU" sz="2800" b="1" dirty="0" smtClean="0">
              <a:latin typeface="Comic Sans MS" pitchFamily="66" charset="0"/>
            </a:endParaRPr>
          </a:p>
          <a:p>
            <a:pPr algn="ctr"/>
            <a:r>
              <a:rPr lang="ru-RU" sz="2800" b="1" dirty="0" smtClean="0">
                <a:latin typeface="Comic Sans MS" pitchFamily="66" charset="0"/>
              </a:rPr>
              <a:t>По социологическим опросам:</a:t>
            </a:r>
            <a:endParaRPr lang="ru-RU" sz="2800" b="1" dirty="0" smtClean="0">
              <a:latin typeface="Comic Sans MS" pitchFamily="66" charset="0"/>
            </a:endParaRPr>
          </a:p>
          <a:p>
            <a:r>
              <a:rPr lang="ru-RU" dirty="0" smtClean="0"/>
              <a:t>  </a:t>
            </a:r>
            <a:r>
              <a:rPr lang="ru-RU" sz="2800" dirty="0" smtClean="0">
                <a:latin typeface="Comic Sans MS" pitchFamily="66" charset="0"/>
              </a:rPr>
              <a:t>Православные верующие (41%)</a:t>
            </a:r>
          </a:p>
          <a:p>
            <a:r>
              <a:rPr lang="ru-RU" sz="2800" dirty="0" smtClean="0">
                <a:latin typeface="Comic Sans MS" pitchFamily="66" charset="0"/>
              </a:rPr>
              <a:t>  Мусульмане (6.5%)</a:t>
            </a:r>
          </a:p>
          <a:p>
            <a:r>
              <a:rPr lang="ru-RU" sz="2800" dirty="0" smtClean="0">
                <a:latin typeface="Comic Sans MS" pitchFamily="66" charset="0"/>
              </a:rPr>
              <a:t>  Христиане без конфессиональной принадлежности (4.1%)</a:t>
            </a:r>
          </a:p>
          <a:p>
            <a:r>
              <a:rPr lang="ru-RU" sz="2800" dirty="0" smtClean="0">
                <a:latin typeface="Comic Sans MS" pitchFamily="66" charset="0"/>
              </a:rPr>
              <a:t>  Другие православные (1.4%)</a:t>
            </a:r>
          </a:p>
          <a:p>
            <a:r>
              <a:rPr lang="ru-RU" sz="2800" dirty="0" smtClean="0">
                <a:latin typeface="Comic Sans MS" pitchFamily="66" charset="0"/>
              </a:rPr>
              <a:t>  </a:t>
            </a:r>
            <a:r>
              <a:rPr lang="ru-RU" sz="2800" dirty="0" err="1" smtClean="0">
                <a:latin typeface="Comic Sans MS" pitchFamily="66" charset="0"/>
              </a:rPr>
              <a:t>Тенгристы</a:t>
            </a:r>
            <a:r>
              <a:rPr lang="ru-RU" sz="2800" dirty="0" smtClean="0">
                <a:latin typeface="Comic Sans MS" pitchFamily="66" charset="0"/>
              </a:rPr>
              <a:t> и </a:t>
            </a:r>
            <a:r>
              <a:rPr lang="ru-RU" sz="2800" dirty="0" err="1" smtClean="0">
                <a:latin typeface="Comic Sans MS" pitchFamily="66" charset="0"/>
              </a:rPr>
              <a:t>неоязычники</a:t>
            </a:r>
            <a:r>
              <a:rPr lang="ru-RU" sz="2800" dirty="0" smtClean="0">
                <a:latin typeface="Comic Sans MS" pitchFamily="66" charset="0"/>
              </a:rPr>
              <a:t> (1.1%)</a:t>
            </a:r>
          </a:p>
          <a:p>
            <a:r>
              <a:rPr lang="ru-RU" sz="2800" dirty="0" smtClean="0">
                <a:latin typeface="Comic Sans MS" pitchFamily="66" charset="0"/>
              </a:rPr>
              <a:t>  Прочие (7.9%)</a:t>
            </a:r>
          </a:p>
          <a:p>
            <a:r>
              <a:rPr lang="ru-RU" sz="2800" dirty="0" smtClean="0">
                <a:latin typeface="Comic Sans MS" pitchFamily="66" charset="0"/>
              </a:rPr>
              <a:t>  «Духовные, но не религиозные» (25.1%)</a:t>
            </a:r>
          </a:p>
          <a:p>
            <a:r>
              <a:rPr lang="ru-RU" sz="2800" dirty="0" smtClean="0">
                <a:latin typeface="Comic Sans MS" pitchFamily="66" charset="0"/>
              </a:rPr>
              <a:t>  </a:t>
            </a:r>
            <a:r>
              <a:rPr lang="ru-RU" sz="2800" dirty="0" smtClean="0">
                <a:latin typeface="Comic Sans MS" pitchFamily="66" charset="0"/>
              </a:rPr>
              <a:t>Атеисты</a:t>
            </a:r>
            <a:r>
              <a:rPr lang="ru-RU" sz="2800" dirty="0" smtClean="0">
                <a:latin typeface="Comic Sans MS" pitchFamily="66" charset="0"/>
              </a:rPr>
              <a:t> (12.9%)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chkollektorsar.ru/gallery/tabl/tab3/GEOGR/N211/images/P_geo10_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4016"/>
            <a:ext cx="8496944" cy="659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raveltipz.ru/gallery/52/48552/1024x768/968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1029334"/>
            <a:ext cx="8256916" cy="549601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19672" y="33265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D60093"/>
                </a:solidFill>
                <a:latin typeface="Comic Sans MS" pitchFamily="66" charset="0"/>
              </a:rPr>
              <a:t>Буддийский храм дацан</a:t>
            </a:r>
            <a:endParaRPr lang="ru-RU" sz="2800" b="1" dirty="0">
              <a:solidFill>
                <a:srgbClr val="D60093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g0.liveinternet.ru/images/attach/c/1/55/238/55238816_Saint_Sophia_Cathedral_in_Novgor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76740"/>
            <a:ext cx="8280920" cy="552061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27584" y="33265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  <a:t>Православный храм</a:t>
            </a:r>
            <a:endParaRPr lang="ru-RU" sz="28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illi-firka.org/storage/sections/mf-inform/96d62ca7d356654b3eaea8a3b36df7f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8088898" cy="606667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87624" y="188640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8000"/>
                </a:solidFill>
                <a:latin typeface="Comic Sans MS" pitchFamily="66" charset="0"/>
              </a:rPr>
              <a:t>Мусульманское культовое здание - мечеть</a:t>
            </a:r>
            <a:endParaRPr lang="ru-RU" sz="2400" b="1" dirty="0">
              <a:solidFill>
                <a:srgbClr val="008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m3-tub-ru.yandex.net/i?id=470931511-2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7"/>
            <a:ext cx="3744416" cy="2598308"/>
          </a:xfrm>
          <a:prstGeom prst="rect">
            <a:avLst/>
          </a:prstGeom>
          <a:noFill/>
        </p:spPr>
      </p:pic>
      <p:pic>
        <p:nvPicPr>
          <p:cNvPr id="17414" name="Picture 6" descr="http://im8-tub-ru.yandex.net/i?id=937564565-0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2243" y="1124744"/>
            <a:ext cx="3802983" cy="2448272"/>
          </a:xfrm>
          <a:prstGeom prst="rect">
            <a:avLst/>
          </a:prstGeom>
          <a:noFill/>
        </p:spPr>
      </p:pic>
      <p:pic>
        <p:nvPicPr>
          <p:cNvPr id="17416" name="Picture 8" descr="http://im0-tub-ru.yandex.net/i?id=10713679-0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861048"/>
            <a:ext cx="3816424" cy="25202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47664" y="33265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Служители церкви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rv1.lori-images.net/severnyi-shaman-0002884229-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55" y="33552"/>
            <a:ext cx="9109845" cy="6824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184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14</cp:revision>
  <dcterms:created xsi:type="dcterms:W3CDTF">2013-03-31T07:35:24Z</dcterms:created>
  <dcterms:modified xsi:type="dcterms:W3CDTF">2013-03-31T19:43:52Z</dcterms:modified>
</cp:coreProperties>
</file>